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347" r:id="rId3"/>
    <p:sldId id="272" r:id="rId4"/>
    <p:sldId id="359" r:id="rId5"/>
    <p:sldId id="360" r:id="rId6"/>
    <p:sldId id="361" r:id="rId7"/>
    <p:sldId id="362" r:id="rId8"/>
    <p:sldId id="363" r:id="rId9"/>
    <p:sldId id="343" r:id="rId10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EDA"/>
    <a:srgbClr val="FFFFFF"/>
    <a:srgbClr val="FEFEFE"/>
    <a:srgbClr val="EDB8A6"/>
    <a:srgbClr val="FFFFA6"/>
    <a:srgbClr val="A6B8FF"/>
    <a:srgbClr val="A6DBA6"/>
    <a:srgbClr val="3399FF"/>
    <a:srgbClr val="FFFF00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2D24E5-CF99-159F-63ED-176744B5A3B6}" v="14" dt="2022-02-01T21:56:43.450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85" autoAdjust="0"/>
    <p:restoredTop sz="83136" autoAdjust="0"/>
  </p:normalViewPr>
  <p:slideViewPr>
    <p:cSldViewPr snapToGrid="0">
      <p:cViewPr varScale="1">
        <p:scale>
          <a:sx n="187" d="100"/>
          <a:sy n="187" d="100"/>
        </p:scale>
        <p:origin x="2168" y="20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16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2/3/22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9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 this year. </a:t>
            </a:r>
          </a:p>
          <a:p>
            <a:r>
              <a:rPr lang="en-US" dirty="0"/>
              <a:t>Old mission – to improve the long term profitability of Alberta canola producers</a:t>
            </a:r>
          </a:p>
          <a:p>
            <a:r>
              <a:rPr lang="en-US" dirty="0"/>
              <a:t>Old vision – providing leadership in a vibrant industry for the benefit of Alberta’s canola producers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0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9" y="1909346"/>
            <a:ext cx="9604311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9" y="5432564"/>
            <a:ext cx="9604311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rgbClr val="FCD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7" y="489862"/>
            <a:ext cx="1687287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62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2232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D43C60E-CEB5-4879-8716-C3DFFF9601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32" y="6219846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178" indent="0">
              <a:buNone/>
              <a:defRPr sz="2000"/>
            </a:lvl2pPr>
            <a:lvl3pPr marL="914354" indent="0">
              <a:buNone/>
              <a:defRPr sz="1800"/>
            </a:lvl3pPr>
            <a:lvl4pPr marL="1371532" indent="0">
              <a:buNone/>
              <a:defRPr sz="1600"/>
            </a:lvl4pPr>
            <a:lvl5pPr marL="1828709" indent="0">
              <a:buNone/>
              <a:defRPr sz="1600"/>
            </a:lvl5pPr>
            <a:lvl6pPr marL="2285886" indent="0">
              <a:buNone/>
              <a:defRPr sz="1600"/>
            </a:lvl6pPr>
            <a:lvl7pPr marL="2743062" indent="0">
              <a:buNone/>
              <a:defRPr sz="1600"/>
            </a:lvl7pPr>
            <a:lvl8pPr marL="3200240" indent="0">
              <a:buNone/>
              <a:defRPr sz="1600"/>
            </a:lvl8pPr>
            <a:lvl9pPr marL="3657418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201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201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7F854E9-55A6-45FE-973A-87E38597E8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135" y="6285163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5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5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2/3/22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F29736-F015-4BE4-8AD7-7A9C615FB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135" y="6285163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2/3/22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B3D9C9-A2A2-4656-A74D-EF019E8E7C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135" y="6285163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2/3/22</a:t>
            </a:fld>
            <a:endParaRPr lang="en-US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76781C72-5EBB-426B-A49F-00EC5D3E4F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8135" y="6285163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93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en-US" smtClean="0"/>
              <a:t>2/3/22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93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2" y="0"/>
            <a:ext cx="12192003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9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2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1" y="6289679"/>
            <a:ext cx="965947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t>2/3/22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5" y="6289679"/>
            <a:ext cx="6128031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3" y="6289679"/>
            <a:ext cx="918883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indent="-182870" algn="l" defTabSz="914354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indent="-179380" algn="l" defTabSz="914354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54" indent="-182870" algn="l" defTabSz="914354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942" indent="-179380" algn="l" defTabSz="914354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532" indent="-182870" algn="l" defTabSz="914354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120" indent="-179380" algn="l" defTabSz="914354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709" indent="-182870" algn="l" defTabSz="914354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298" indent="-179380" algn="l" defTabSz="914354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9" y="1909346"/>
            <a:ext cx="9604311" cy="2865120"/>
          </a:xfrm>
        </p:spPr>
        <p:txBody>
          <a:bodyPr>
            <a:normAutofit/>
          </a:bodyPr>
          <a:lstStyle/>
          <a:p>
            <a:endParaRPr lang="en-US" sz="5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B16B84-335D-4ACA-9F79-4BA3F58A07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849" y="1988516"/>
            <a:ext cx="9399917" cy="166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8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D3F57-3C29-49D4-A1B3-9CF3CEBD8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9"/>
            <a:ext cx="9601200" cy="1142385"/>
          </a:xfrm>
        </p:spPr>
        <p:txBody>
          <a:bodyPr/>
          <a:lstStyle/>
          <a:p>
            <a:r>
              <a:rPr lang="en-US" dirty="0"/>
              <a:t>Our 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1E4CF-0267-4A76-9678-40A64C212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2"/>
            <a:ext cx="9601200" cy="6176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support the long-term success of canola farmers in Alberta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4D3051-445E-4981-BC0C-315BC86F881B}"/>
              </a:ext>
            </a:extLst>
          </p:cNvPr>
          <p:cNvSpPr txBox="1">
            <a:spLocks/>
          </p:cNvSpPr>
          <p:nvPr/>
        </p:nvSpPr>
        <p:spPr>
          <a:xfrm>
            <a:off x="1319464" y="3174870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22232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Our Vision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508F27-338B-4D5D-B42D-94BC60D6DCE8}"/>
              </a:ext>
            </a:extLst>
          </p:cNvPr>
          <p:cNvSpPr txBox="1">
            <a:spLocks/>
          </p:cNvSpPr>
          <p:nvPr/>
        </p:nvSpPr>
        <p:spPr>
          <a:xfrm>
            <a:off x="1319464" y="4652213"/>
            <a:ext cx="9601200" cy="1058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89" indent="-228589" algn="l" defTabSz="914354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8" indent="-182870" algn="l" defTabSz="914354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66" indent="-179380" algn="l" defTabSz="914354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54" indent="-182870" algn="l" defTabSz="914354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2942" indent="-179380" algn="l" defTabSz="91435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532" indent="-182870" algn="l" defTabSz="91435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120" indent="-179380" algn="l" defTabSz="91435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709" indent="-182870" algn="l" defTabSz="91435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298" indent="-179380" algn="l" defTabSz="914354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/>
              <a:t>To be leaders in agriculture</a:t>
            </a:r>
          </a:p>
        </p:txBody>
      </p:sp>
    </p:spTree>
    <p:extLst>
      <p:ext uri="{BB962C8B-B14F-4D97-AF65-F5344CB8AC3E}">
        <p14:creationId xmlns:p14="http://schemas.microsoft.com/office/powerpoint/2010/main" val="419162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7DBA-DF87-4497-A4BC-2776E534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CANOLA AND THE CANADIAN ECONOMY</a:t>
            </a:r>
            <a:endParaRPr lang="en-CA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1A893B8-7B0D-49F8-B774-E511295D474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56141" y="1909186"/>
            <a:ext cx="10478708" cy="35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3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78B3-306A-455E-938D-AD1C0588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TO THE PROVINCES</a:t>
            </a:r>
            <a:endParaRPr lang="en-C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A8773C2-4428-4598-B06B-2B765670D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7625" y="1646244"/>
            <a:ext cx="8187266" cy="460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428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57196-922E-459A-A0C4-B135B43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JOBS AND MORE JOBS</a:t>
            </a:r>
            <a:endParaRPr lang="en-C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F8453FA-8A93-4FAA-8FA5-D702789DB9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399" y="1799805"/>
            <a:ext cx="8763001" cy="435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03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488D4-D658-4FFA-BFAD-4FFA7538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CROPS ARE GROWN IN ALBERTA?</a:t>
            </a:r>
            <a:endParaRPr lang="en-CA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D864EA9-C672-4723-8432-7E5824FED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559" y="1646244"/>
            <a:ext cx="8591340" cy="4587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9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4AF69-6A36-FC4C-9D09-DBA3678CC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79D95-7009-1D41-ADD1-F58E1D8F0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scale cold press, non-GMO is limited</a:t>
            </a:r>
          </a:p>
          <a:p>
            <a:r>
              <a:rPr lang="en-US" dirty="0"/>
              <a:t>Bio-fuel demand will explode with new regulations</a:t>
            </a:r>
          </a:p>
          <a:p>
            <a:r>
              <a:rPr lang="en-US" dirty="0"/>
              <a:t>Single use plastic bans – opportunity for protein and oil</a:t>
            </a:r>
          </a:p>
          <a:p>
            <a:r>
              <a:rPr lang="en-US" dirty="0"/>
              <a:t>Canola meal – limited to dairy and swine as feed due to </a:t>
            </a:r>
            <a:r>
              <a:rPr lang="en-US" dirty="0" err="1"/>
              <a:t>fibre</a:t>
            </a:r>
            <a:endParaRPr lang="en-US" dirty="0"/>
          </a:p>
          <a:p>
            <a:pPr lvl="1"/>
            <a:r>
              <a:rPr lang="en-US" dirty="0"/>
              <a:t>Advancements in genetics could lead to lower </a:t>
            </a:r>
            <a:r>
              <a:rPr lang="en-US" dirty="0" err="1"/>
              <a:t>fibre</a:t>
            </a:r>
            <a:r>
              <a:rPr lang="en-US" dirty="0"/>
              <a:t> seed</a:t>
            </a:r>
          </a:p>
          <a:p>
            <a:r>
              <a:rPr lang="en-US" dirty="0"/>
              <a:t>Food and health opportunities exist, but non-GMO requirement limits supply and increases cost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5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381724ED-7D8D-433A-8A73-E25207808FB1}"/>
              </a:ext>
            </a:extLst>
          </p:cNvPr>
          <p:cNvSpPr txBox="1">
            <a:spLocks/>
          </p:cNvSpPr>
          <p:nvPr/>
        </p:nvSpPr>
        <p:spPr>
          <a:xfrm>
            <a:off x="1295400" y="256675"/>
            <a:ext cx="9601200" cy="96252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22232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Current information can be found at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501E23-4FF2-490E-84E5-9080DAFDA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2044" y="4676916"/>
            <a:ext cx="3495238" cy="1114286"/>
          </a:xfrm>
          <a:prstGeom prst="rect">
            <a:avLst/>
          </a:prstGeo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9C5BC667-31BC-4547-AB40-866E08028A7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295400" y="3110693"/>
            <a:ext cx="1146147" cy="114005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19C8040-38D7-49E3-BDAF-496B94F41F60}"/>
              </a:ext>
            </a:extLst>
          </p:cNvPr>
          <p:cNvSpPr/>
          <p:nvPr/>
        </p:nvSpPr>
        <p:spPr>
          <a:xfrm>
            <a:off x="3017005" y="3309669"/>
            <a:ext cx="41572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780.454.0844</a:t>
            </a:r>
            <a:endParaRPr lang="en-CA" sz="44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01C4C5-615E-4B32-B7A4-7BE4F55723C8}"/>
              </a:ext>
            </a:extLst>
          </p:cNvPr>
          <p:cNvSpPr/>
          <p:nvPr/>
        </p:nvSpPr>
        <p:spPr>
          <a:xfrm>
            <a:off x="4667282" y="4849338"/>
            <a:ext cx="41572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@</a:t>
            </a:r>
            <a:r>
              <a:rPr lang="en-CA" sz="3600" dirty="0" err="1">
                <a:solidFill>
                  <a:schemeClr val="tx2">
                    <a:lumMod val="65000"/>
                    <a:lumOff val="35000"/>
                  </a:schemeClr>
                </a:solidFill>
              </a:rPr>
              <a:t>albertacanola</a:t>
            </a:r>
            <a:endParaRPr lang="en-CA" sz="36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A715C7A-AA1C-4ABF-8E49-07C81B3F4A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044" y="1558664"/>
            <a:ext cx="1378794" cy="1330472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3B056A9-54E7-4817-9EAD-2EF0E8104394}"/>
              </a:ext>
            </a:extLst>
          </p:cNvPr>
          <p:cNvSpPr/>
          <p:nvPr/>
        </p:nvSpPr>
        <p:spPr>
          <a:xfrm>
            <a:off x="2919663" y="1705066"/>
            <a:ext cx="5149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36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albertacanola.com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570C39-A261-4966-BFAC-101B94EFC3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32" y="6219846"/>
            <a:ext cx="2909924" cy="5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93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b77e31fc-3761-4240-bf96-c21adabed099"/>
</p:tagLst>
</file>

<file path=ppt/theme/theme1.xml><?xml version="1.0" encoding="utf-8"?>
<a:theme xmlns:a="http://schemas.openxmlformats.org/drawingml/2006/main" name="Diamond Grid 16x9">
  <a:themeElements>
    <a:clrScheme name="Custom 4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595959"/>
      </a:accent1>
      <a:accent2>
        <a:srgbClr val="4F91A1"/>
      </a:accent2>
      <a:accent3>
        <a:srgbClr val="AEB733"/>
      </a:accent3>
      <a:accent4>
        <a:srgbClr val="D15A3E"/>
      </a:accent4>
      <a:accent5>
        <a:srgbClr val="FF0000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149</Words>
  <Application>Microsoft Macintosh PowerPoint</Application>
  <PresentationFormat>Widescreen</PresentationFormat>
  <Paragraphs>24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Diamond Grid 16x9</vt:lpstr>
      <vt:lpstr>PowerPoint Presentation</vt:lpstr>
      <vt:lpstr>Our Mission</vt:lpstr>
      <vt:lpstr>CANOLA AND THE CANADIAN ECONOMY</vt:lpstr>
      <vt:lpstr>BENEFITS TO THE PROVINCES</vt:lpstr>
      <vt:lpstr>JOBS AND MORE JOBS</vt:lpstr>
      <vt:lpstr>WHAT CROPS ARE GROWN IN ALBERTA?</vt:lpstr>
      <vt:lpstr>Local Opportunities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keywords/>
  <cp:lastModifiedBy/>
  <cp:revision>29</cp:revision>
  <dcterms:created xsi:type="dcterms:W3CDTF">2018-01-23T18:21:00Z</dcterms:created>
  <dcterms:modified xsi:type="dcterms:W3CDTF">2022-02-03T16:58:20Z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  <property fmtid="{D5CDD505-2E9C-101B-9397-08002B2CF9AE}" pid="3" name="_NewReviewCycle">
    <vt:lpwstr/>
  </property>
</Properties>
</file>